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14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706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76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269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045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9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83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80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3/12/2026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95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104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890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83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ugcnet.nta.ac.in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75F67E-CA0D-E3FB-8D5F-5C9C2995AB55}"/>
              </a:ext>
            </a:extLst>
          </p:cNvPr>
          <p:cNvSpPr txBox="1"/>
          <p:nvPr/>
        </p:nvSpPr>
        <p:spPr>
          <a:xfrm>
            <a:off x="1360715" y="107027"/>
            <a:ext cx="90460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  <a:r>
              <a:rPr lang="en-IN" sz="4000" b="1" dirty="0">
                <a:solidFill>
                  <a:srgbClr val="002060"/>
                </a:solidFill>
              </a:rPr>
              <a:t>HOW  TO CLEAR NET / SET EXAM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C4BD6-4B2C-6AFF-0EC2-1D44063E7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5921"/>
            <a:ext cx="12192000" cy="52461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1D34F9-08A5-FB1B-0473-9E19D6D43B19}"/>
              </a:ext>
            </a:extLst>
          </p:cNvPr>
          <p:cNvSpPr txBox="1"/>
          <p:nvPr/>
        </p:nvSpPr>
        <p:spPr>
          <a:xfrm>
            <a:off x="332015" y="5009934"/>
            <a:ext cx="117184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BY :-   DR. RAGINI  PARATE</a:t>
            </a:r>
          </a:p>
          <a:p>
            <a:pPr algn="just"/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 Times Net , Set Qualified Assistant Professor Commerce, and Selected Post -  Assist. Grade 3 ,  Teacher, Accountant , Divisional Accountant Field Assistant , Pre bed Top 7 Rank , B.COM and M.COM Gold Medalist</a:t>
            </a:r>
          </a:p>
        </p:txBody>
      </p:sp>
    </p:spTree>
    <p:extLst>
      <p:ext uri="{BB962C8B-B14F-4D97-AF65-F5344CB8AC3E}">
        <p14:creationId xmlns:p14="http://schemas.microsoft.com/office/powerpoint/2010/main" val="3855911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B6EAEB-44CB-EC0D-E8B0-EFEAFEA16189}"/>
              </a:ext>
            </a:extLst>
          </p:cNvPr>
          <p:cNvSpPr txBox="1"/>
          <p:nvPr/>
        </p:nvSpPr>
        <p:spPr>
          <a:xfrm>
            <a:off x="979714" y="413657"/>
            <a:ext cx="10548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</a:t>
            </a:r>
            <a:r>
              <a:rPr lang="en-IN" sz="3600" dirty="0">
                <a:solidFill>
                  <a:srgbClr val="002060"/>
                </a:solidFill>
              </a:rPr>
              <a:t>Difference Between Net and Set   </a:t>
            </a:r>
            <a:r>
              <a:rPr lang="en-IN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9E3AFAC0-CCEB-59B4-715B-9D90C5B76229}"/>
              </a:ext>
            </a:extLst>
          </p:cNvPr>
          <p:cNvSpPr/>
          <p:nvPr/>
        </p:nvSpPr>
        <p:spPr>
          <a:xfrm>
            <a:off x="4931229" y="1059988"/>
            <a:ext cx="457200" cy="845012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BADC9-6594-A5C6-CB8E-766C12E2B13B}"/>
              </a:ext>
            </a:extLst>
          </p:cNvPr>
          <p:cNvSpPr txBox="1"/>
          <p:nvPr/>
        </p:nvSpPr>
        <p:spPr>
          <a:xfrm>
            <a:off x="2503714" y="2177143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NTA</a:t>
            </a:r>
            <a:r>
              <a:rPr lang="en-IN" sz="2400" dirty="0"/>
              <a:t>                                   </a:t>
            </a:r>
            <a:r>
              <a:rPr lang="en-IN" sz="2400" b="1" dirty="0">
                <a:solidFill>
                  <a:srgbClr val="002060"/>
                </a:solidFill>
              </a:rPr>
              <a:t>CG   VYAPAM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A63E10-DD25-46CE-7308-2521174ED311}"/>
              </a:ext>
            </a:extLst>
          </p:cNvPr>
          <p:cNvCxnSpPr/>
          <p:nvPr/>
        </p:nvCxnSpPr>
        <p:spPr>
          <a:xfrm flipH="1">
            <a:off x="4038600" y="1905000"/>
            <a:ext cx="816429" cy="272143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DFE2839-4B43-92D7-6118-734D68B833B9}"/>
              </a:ext>
            </a:extLst>
          </p:cNvPr>
          <p:cNvCxnSpPr/>
          <p:nvPr/>
        </p:nvCxnSpPr>
        <p:spPr>
          <a:xfrm>
            <a:off x="5388429" y="1905000"/>
            <a:ext cx="544285" cy="348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85584CD-09CC-C8E7-FE5D-CE67C34DBD73}"/>
              </a:ext>
            </a:extLst>
          </p:cNvPr>
          <p:cNvSpPr txBox="1"/>
          <p:nvPr/>
        </p:nvSpPr>
        <p:spPr>
          <a:xfrm>
            <a:off x="419100" y="4219193"/>
            <a:ext cx="9938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          </a:t>
            </a:r>
            <a:r>
              <a:rPr lang="en-IN" sz="2800" b="1" dirty="0">
                <a:solidFill>
                  <a:srgbClr val="002060"/>
                </a:solidFill>
              </a:rPr>
              <a:t>SAME SYLLABUS BUT JRF NOT INCLUDE IN SET 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72AC0651-895C-03A9-8225-3C1BEF245911}"/>
              </a:ext>
            </a:extLst>
          </p:cNvPr>
          <p:cNvSpPr/>
          <p:nvPr/>
        </p:nvSpPr>
        <p:spPr>
          <a:xfrm>
            <a:off x="4931229" y="2917371"/>
            <a:ext cx="457200" cy="838592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6D9FAA04-68AC-3053-B9C1-E849E87DA8B4}"/>
              </a:ext>
            </a:extLst>
          </p:cNvPr>
          <p:cNvSpPr/>
          <p:nvPr/>
        </p:nvSpPr>
        <p:spPr>
          <a:xfrm>
            <a:off x="5083629" y="2041071"/>
            <a:ext cx="152400" cy="691243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64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1696D7-71AC-4CB8-FC0A-13D631233D5D}"/>
              </a:ext>
            </a:extLst>
          </p:cNvPr>
          <p:cNvSpPr txBox="1"/>
          <p:nvPr/>
        </p:nvSpPr>
        <p:spPr>
          <a:xfrm>
            <a:off x="1208314" y="326571"/>
            <a:ext cx="89371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u="sng" dirty="0"/>
              <a:t>NET / SET SYLLABUS</a:t>
            </a:r>
          </a:p>
          <a:p>
            <a:pPr algn="ctr"/>
            <a:endParaRPr lang="en-IN" sz="3600" b="1" u="sng" dirty="0"/>
          </a:p>
          <a:p>
            <a:pPr algn="ctr"/>
            <a:endParaRPr lang="en-IN" sz="3600" b="1" u="sng" dirty="0"/>
          </a:p>
          <a:p>
            <a:pPr algn="ctr"/>
            <a:r>
              <a:rPr lang="en-IN" sz="3600" b="1" u="sng" dirty="0"/>
              <a:t>PAPER FIRST</a:t>
            </a:r>
          </a:p>
          <a:p>
            <a:pPr algn="ctr"/>
            <a:endParaRPr lang="en-IN" sz="3600" b="1" u="sng" dirty="0"/>
          </a:p>
          <a:p>
            <a:pPr algn="ctr"/>
            <a:endParaRPr lang="en-IN" sz="3600" b="1" u="sng" dirty="0"/>
          </a:p>
          <a:p>
            <a:pPr algn="ctr"/>
            <a:r>
              <a:rPr lang="en-IN" sz="3600" b="1" u="sng" dirty="0"/>
              <a:t>PAPER SECOND 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36822E0-0062-FC45-B7A8-133EC4EE1531}"/>
              </a:ext>
            </a:extLst>
          </p:cNvPr>
          <p:cNvSpPr/>
          <p:nvPr/>
        </p:nvSpPr>
        <p:spPr>
          <a:xfrm>
            <a:off x="5344886" y="1055914"/>
            <a:ext cx="500743" cy="7511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4D1DF1A-E6EB-2EF8-EFFA-66190C288C02}"/>
              </a:ext>
            </a:extLst>
          </p:cNvPr>
          <p:cNvSpPr/>
          <p:nvPr/>
        </p:nvSpPr>
        <p:spPr>
          <a:xfrm>
            <a:off x="5344886" y="2775236"/>
            <a:ext cx="587829" cy="8273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7670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B33A61-8551-78B0-6F7A-7F30C5E12146}"/>
              </a:ext>
            </a:extLst>
          </p:cNvPr>
          <p:cNvSpPr txBox="1"/>
          <p:nvPr/>
        </p:nvSpPr>
        <p:spPr>
          <a:xfrm>
            <a:off x="566057" y="272143"/>
            <a:ext cx="1061357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accent2">
                    <a:lumMod val="50000"/>
                  </a:schemeClr>
                </a:solidFill>
              </a:rPr>
              <a:t>Paper First    50 questions carry 2 marks  Each </a:t>
            </a:r>
            <a:r>
              <a:rPr lang="en-IN" sz="2400" b="1" dirty="0" err="1">
                <a:solidFill>
                  <a:schemeClr val="accent2">
                    <a:lumMod val="50000"/>
                  </a:schemeClr>
                </a:solidFill>
              </a:rPr>
              <a:t>Q.Total</a:t>
            </a:r>
            <a:r>
              <a:rPr lang="en-IN" sz="2400" b="1" dirty="0">
                <a:solidFill>
                  <a:schemeClr val="accent2">
                    <a:lumMod val="50000"/>
                  </a:schemeClr>
                </a:solidFill>
              </a:rPr>
              <a:t> marks 100</a:t>
            </a: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Unit-I Teaching Aptitude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Unit-II  Research Aptitude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Unit-III </a:t>
            </a:r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Comprehension </a:t>
            </a: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Unit-IV Communication</a:t>
            </a: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Unit-V Mathematical Reasoning and Aptitude</a:t>
            </a: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Unit-VI Logical Reasoning </a:t>
            </a: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Unit-VII Data Interpretation</a:t>
            </a: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Unit-VIII information and Communication Technology (ICT)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Unit-IX People, Development and Environment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Unit-X Higher Education System</a:t>
            </a:r>
          </a:p>
          <a:p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IN" sz="2000" b="1" dirty="0">
                <a:solidFill>
                  <a:schemeClr val="accent4">
                    <a:lumMod val="75000"/>
                  </a:schemeClr>
                </a:solidFill>
              </a:rPr>
              <a:t>NOTE: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(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) Five questions each carrying 2 marks are to be set from each Module. </a:t>
            </a: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           (ii) Whenever graphical/pictorial question(s) are set for sighted candidates, a passage followed by equal  number of questions and weightage be set for visually impaired candidates. </a:t>
            </a:r>
            <a:endParaRPr lang="en-IN" sz="2000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249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EAFEA7-E92C-F200-A58D-7ABF744BCC1D}"/>
              </a:ext>
            </a:extLst>
          </p:cNvPr>
          <p:cNvSpPr txBox="1"/>
          <p:nvPr/>
        </p:nvSpPr>
        <p:spPr>
          <a:xfrm>
            <a:off x="435428" y="348342"/>
            <a:ext cx="1152797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accent2">
                    <a:lumMod val="50000"/>
                  </a:schemeClr>
                </a:solidFill>
              </a:rPr>
              <a:t>Paper second  100 questions carry 2 marks  each </a:t>
            </a:r>
            <a:r>
              <a:rPr lang="en-IN" sz="2800" b="1" dirty="0" err="1">
                <a:solidFill>
                  <a:schemeClr val="accent2">
                    <a:lumMod val="50000"/>
                  </a:schemeClr>
                </a:solidFill>
              </a:rPr>
              <a:t>Q.Total</a:t>
            </a:r>
            <a:r>
              <a:rPr lang="en-IN" sz="2800" b="1" dirty="0">
                <a:solidFill>
                  <a:schemeClr val="accent2">
                    <a:lumMod val="50000"/>
                  </a:schemeClr>
                </a:solidFill>
              </a:rPr>
              <a:t> marks 200</a:t>
            </a:r>
          </a:p>
          <a:p>
            <a:r>
              <a:rPr lang="en-IN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1: Business Environment and International Business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2: Accounting and Auditing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3: Business Economics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4: Business Finance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5: Business Statistics and Research Methods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6: Business Management and Human Resource Management Unit 7: Banking and Financial Institutions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Unit 8: Marketing Management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9: Legal Aspects of Business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Unit 10: Income-tax and Corporate Tax Planning</a:t>
            </a:r>
            <a:endParaRPr lang="en-IN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64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5F52B2-C093-E2C4-1DD3-A55E0F5BEFF7}"/>
              </a:ext>
            </a:extLst>
          </p:cNvPr>
          <p:cNvSpPr txBox="1"/>
          <p:nvPr/>
        </p:nvSpPr>
        <p:spPr>
          <a:xfrm>
            <a:off x="1143000" y="217715"/>
            <a:ext cx="93508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>
                <a:solidFill>
                  <a:schemeClr val="accent2">
                    <a:lumMod val="50000"/>
                  </a:schemeClr>
                </a:solidFill>
              </a:rPr>
              <a:t>How to clear</a:t>
            </a:r>
          </a:p>
          <a:p>
            <a:pPr algn="ctr"/>
            <a:endParaRPr lang="en-IN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en-IN" sz="2800" dirty="0">
                <a:solidFill>
                  <a:schemeClr val="accent3">
                    <a:lumMod val="50000"/>
                  </a:schemeClr>
                </a:solidFill>
              </a:rPr>
              <a:t>40 % minimum Qualification marks for gen.</a:t>
            </a:r>
          </a:p>
          <a:p>
            <a:pPr algn="ctr"/>
            <a:endParaRPr lang="en-IN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IN" sz="2800" dirty="0">
                <a:solidFill>
                  <a:schemeClr val="accent3">
                    <a:lumMod val="50000"/>
                  </a:schemeClr>
                </a:solidFill>
              </a:rPr>
              <a:t>Three type Qualification by NTA Net </a:t>
            </a:r>
          </a:p>
          <a:p>
            <a:pPr algn="ctr"/>
            <a:endParaRPr lang="en-IN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IN" sz="2800" dirty="0" err="1">
                <a:solidFill>
                  <a:schemeClr val="accent3">
                    <a:lumMod val="50000"/>
                  </a:schemeClr>
                </a:solidFill>
              </a:rPr>
              <a:t>Ph.D</a:t>
            </a:r>
            <a:endParaRPr lang="en-IN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IN" sz="2800" dirty="0">
                <a:solidFill>
                  <a:schemeClr val="accent3">
                    <a:lumMod val="50000"/>
                  </a:schemeClr>
                </a:solidFill>
              </a:rPr>
              <a:t>Assistant professor top 6 % 55 percent gen. 93 percentile</a:t>
            </a:r>
          </a:p>
          <a:p>
            <a:pPr algn="ctr"/>
            <a:endParaRPr lang="en-IN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IN" sz="2800" dirty="0">
                <a:solidFill>
                  <a:schemeClr val="accent3">
                    <a:lumMod val="50000"/>
                  </a:schemeClr>
                </a:solidFill>
              </a:rPr>
              <a:t>JRF top rank 60 % 97 percentile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5554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F2CD0A-A71B-5227-1440-3B9A5B4B8758}"/>
              </a:ext>
            </a:extLst>
          </p:cNvPr>
          <p:cNvSpPr txBox="1"/>
          <p:nvPr/>
        </p:nvSpPr>
        <p:spPr>
          <a:xfrm>
            <a:off x="870857" y="696686"/>
            <a:ext cx="973182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dirty="0">
                <a:solidFill>
                  <a:schemeClr val="accent2">
                    <a:lumMod val="75000"/>
                  </a:schemeClr>
                </a:solidFill>
              </a:rPr>
              <a:t>Lets Start mock test and  Visit  Website</a:t>
            </a:r>
          </a:p>
          <a:p>
            <a:pPr algn="ctr"/>
            <a:endParaRPr lang="en-IN" sz="40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IN" sz="4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https://ugcnet.nta.ac.in</a:t>
            </a:r>
            <a:endParaRPr lang="en-IN" sz="4000" dirty="0">
              <a:solidFill>
                <a:srgbClr val="0070C0"/>
              </a:solidFill>
            </a:endParaRPr>
          </a:p>
          <a:p>
            <a:pPr algn="ctr"/>
            <a:endParaRPr lang="en-IN" sz="4000" dirty="0">
              <a:solidFill>
                <a:srgbClr val="0070C0"/>
              </a:solidFill>
            </a:endParaRPr>
          </a:p>
          <a:p>
            <a:pPr algn="ctr"/>
            <a:r>
              <a:rPr lang="en-IN" sz="4000" dirty="0">
                <a:solidFill>
                  <a:schemeClr val="accent2">
                    <a:lumMod val="75000"/>
                  </a:schemeClr>
                </a:solidFill>
              </a:rPr>
              <a:t>Join our  </a:t>
            </a:r>
            <a:r>
              <a:rPr lang="en-IN" sz="4000" dirty="0" err="1">
                <a:solidFill>
                  <a:schemeClr val="accent2">
                    <a:lumMod val="75000"/>
                  </a:schemeClr>
                </a:solidFill>
              </a:rPr>
              <a:t>whatsapp</a:t>
            </a:r>
            <a:r>
              <a:rPr lang="en-IN" sz="4000" dirty="0">
                <a:solidFill>
                  <a:schemeClr val="accent2">
                    <a:lumMod val="75000"/>
                  </a:schemeClr>
                </a:solidFill>
              </a:rPr>
              <a:t> Group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9180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133AE0-C23C-CD9A-9DF0-CBE89D930537}"/>
              </a:ext>
            </a:extLst>
          </p:cNvPr>
          <p:cNvSpPr txBox="1"/>
          <p:nvPr/>
        </p:nvSpPr>
        <p:spPr>
          <a:xfrm>
            <a:off x="1132114" y="348343"/>
            <a:ext cx="10058400" cy="495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A1DD3A-209C-474D-6F47-5A8F91001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86" y="426026"/>
            <a:ext cx="10646724" cy="51556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DB1825-02DF-9E82-4C39-5CDBA9AA6D74}"/>
              </a:ext>
            </a:extLst>
          </p:cNvPr>
          <p:cNvSpPr txBox="1"/>
          <p:nvPr/>
        </p:nvSpPr>
        <p:spPr>
          <a:xfrm>
            <a:off x="3831771" y="870857"/>
            <a:ext cx="3603172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04673A-4D34-7DE0-F7CA-A3D3641AA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88"/>
            <a:ext cx="11544301" cy="55903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9BC633-20DD-818B-3D61-463E068B0747}"/>
              </a:ext>
            </a:extLst>
          </p:cNvPr>
          <p:cNvSpPr txBox="1"/>
          <p:nvPr/>
        </p:nvSpPr>
        <p:spPr>
          <a:xfrm>
            <a:off x="5132616" y="270692"/>
            <a:ext cx="6411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b="1" dirty="0">
                <a:solidFill>
                  <a:srgbClr val="C00000"/>
                </a:solidFill>
              </a:rPr>
              <a:t>THANK YOU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5738083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111</TotalTime>
  <Words>332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RAGINI PARATE</dc:creator>
  <cp:lastModifiedBy>RAGINI PARATE</cp:lastModifiedBy>
  <cp:revision>2</cp:revision>
  <dcterms:created xsi:type="dcterms:W3CDTF">2026-03-12T15:58:34Z</dcterms:created>
  <dcterms:modified xsi:type="dcterms:W3CDTF">2026-03-12T17:49:54Z</dcterms:modified>
</cp:coreProperties>
</file>